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19" r:id="rId3"/>
    <p:sldId id="320" r:id="rId4"/>
    <p:sldId id="289" r:id="rId5"/>
    <p:sldId id="290" r:id="rId6"/>
    <p:sldId id="292" r:id="rId7"/>
    <p:sldId id="293" r:id="rId8"/>
    <p:sldId id="294" r:id="rId9"/>
    <p:sldId id="295" r:id="rId10"/>
    <p:sldId id="314" r:id="rId11"/>
    <p:sldId id="279" r:id="rId12"/>
    <p:sldId id="274" r:id="rId13"/>
    <p:sldId id="291" r:id="rId14"/>
    <p:sldId id="296" r:id="rId15"/>
    <p:sldId id="262" r:id="rId16"/>
    <p:sldId id="257" r:id="rId17"/>
    <p:sldId id="309" r:id="rId18"/>
    <p:sldId id="311" r:id="rId19"/>
    <p:sldId id="299" r:id="rId20"/>
    <p:sldId id="300" r:id="rId21"/>
    <p:sldId id="259" r:id="rId22"/>
    <p:sldId id="328" r:id="rId23"/>
    <p:sldId id="264" r:id="rId24"/>
    <p:sldId id="304" r:id="rId25"/>
    <p:sldId id="301" r:id="rId26"/>
    <p:sldId id="312" r:id="rId27"/>
    <p:sldId id="265" r:id="rId28"/>
    <p:sldId id="303" r:id="rId29"/>
    <p:sldId id="302" r:id="rId30"/>
    <p:sldId id="305" r:id="rId31"/>
    <p:sldId id="306" r:id="rId32"/>
    <p:sldId id="308" r:id="rId33"/>
    <p:sldId id="327" r:id="rId34"/>
    <p:sldId id="258" r:id="rId35"/>
    <p:sldId id="298" r:id="rId36"/>
    <p:sldId id="297" r:id="rId37"/>
    <p:sldId id="316" r:id="rId38"/>
    <p:sldId id="310" r:id="rId39"/>
    <p:sldId id="315" r:id="rId40"/>
    <p:sldId id="321" r:id="rId41"/>
    <p:sldId id="322" r:id="rId42"/>
    <p:sldId id="323" r:id="rId43"/>
    <p:sldId id="324" r:id="rId44"/>
    <p:sldId id="325" r:id="rId45"/>
    <p:sldId id="326" r:id="rId46"/>
    <p:sldId id="317" r:id="rId47"/>
    <p:sldId id="286" r:id="rId48"/>
    <p:sldId id="287" r:id="rId49"/>
    <p:sldId id="318" r:id="rId50"/>
    <p:sldId id="288" r:id="rId51"/>
    <p:sldId id="329" r:id="rId52"/>
    <p:sldId id="307" r:id="rId53"/>
    <p:sldId id="26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2AA98-6FBD-4519-B1F5-96B65218DE05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2F930-C162-4638-9298-07F27D8DDA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964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TIOS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870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See list on water/fertiliser checking table.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25FCF-FB2D-40DB-83D7-23F00A304C25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8160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Note: no N:P:K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46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Dry- Ready to fertilise or water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224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One pass of water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9254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Two passes of water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330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Three passes of water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94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Four passes of water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758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overall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2F930-C162-4638-9298-07F27D8DDA40}" type="slidenum">
              <a:rPr lang="en-AU" smtClean="0"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428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9F09-F194-4D54-93E0-FCFF494C4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54F97-5713-4712-AA74-E9E7F4A3C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12885-2AA3-4F75-91D3-2254176C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768ED-B874-43FB-A733-4CE255F1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0DF5-D28B-404D-972E-6D6A2DD9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4010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7CA4-B56A-41DC-B9D7-EBD6BABBB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49B66-F094-4195-B2CD-39E81BBDA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7F421-04B4-43A7-95A6-C829E811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62598-A8CB-4D45-95EA-354B15F9F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754C7-29B4-4080-8CF7-847E76324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28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01EF-A5CC-4E5A-85DE-BF8578DD7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A4B4F-D2A7-4484-921D-9BFD88AA0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A548E-86B9-4516-BD56-89CEE1040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A4075-AAF4-490A-8899-63214FF1D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90F25-8732-4F98-8A8F-6D0282F4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3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4835-4129-4D49-B165-7A6B3A4D9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55B6D-AE79-4D2D-A770-F05E2B973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7DB13-9925-47A2-82A9-96A80A02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1E770-1EFF-4425-AA9D-6F3C40D54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279A4-C641-4301-B45E-86D5782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563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1EE6-D926-4055-A240-8BC4D863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ECF72-08B5-48BF-B6F1-6C21B55CD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D39F0-5CA2-4F63-A079-5E0D8752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207E9-5FCF-42EB-BCE3-5C3A68C9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346BF-2CAB-471E-8AEF-3BBF38C0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757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3640-2657-4F45-86FA-2D740B7C2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1FC44-DEE3-4F4B-B0CD-8968FC6B1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3FCDC-E738-481E-81A5-6F7E6EC24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494B5-1656-4B72-9913-F03385DCE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B9F6D-9EF0-49EB-BD63-3A3398B9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D41A8-9B97-469F-97EE-0076CF80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976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24F8C-43BB-4454-93AA-DE74D7BD2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C801C-449C-4389-B1DC-43204C7C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61A3-A4BD-4750-8C2E-CAB2C834A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AF81B3-4CCA-4B19-87B2-00B58D340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ED5413-BC4C-456A-9556-48AE0B1F7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336E6-EC4E-4DBB-A7BC-9BEF57B8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14D09-DC88-43CB-8EB6-929265FF0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D06BCC-2795-4142-B7C7-C67DFB5E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7509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36A3-BAC6-4C09-A725-A1D57FEE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C9975-CC17-4E26-8F99-DBAB12FD3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E286F5-869F-4FE5-AA80-1C18DDD48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4F64B-D2F6-4483-8A8B-D90447E2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401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5BC7A-AFEF-45E9-8B4B-7B2CA5094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D6E94D-E780-447C-A8D0-5717E231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5A346-331E-4A84-8ACC-5C65466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528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7B213-9BAF-442C-9D69-979C9075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41B3C-EFA5-4DC5-A4B9-E2D08BE67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B451D-8624-4A55-A5CC-91606C27A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BA3ED-AFF1-4181-968D-81C07089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587B9-8FCF-4997-AE1F-E5185B6B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10E0F-7C76-433A-913B-53C6360E4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142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7FBC7-6284-4698-A028-2A46B45E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3D4BD6-E23F-4920-98E7-5BB9C9106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633CC-02E8-49DB-A9E6-753BF040A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177E-FFC6-4AB9-9D09-786D01F1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4D872-27BB-4871-9678-2DD9F4E0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99FC9-817F-40E1-AB72-3BA52627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237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A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1D59E-38BE-47EA-96B9-AF561945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75F50-EFDC-49D3-A645-2FD07E580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9484-45BE-4D8E-9676-62D36C53E6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BE2D-0498-43BA-B3DE-5A914EA80EA6}" type="datetimeFigureOut">
              <a:rPr lang="en-AU" smtClean="0"/>
              <a:t>22/05/2022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22812-F7F9-45CC-B314-938F96290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51F53-8681-46D8-A1D6-C7D78BF0A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A8290-87DC-41C5-A7CA-7452B0B1EE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494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3.bp.blogspot.com/--4Wj4WWFADI/TfHzRZ13izI/AAAAAAAAAnM/7eAtJapQpUE/s1600/phdiagram.gi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1B67A0-D323-4D6E-AE14-69092629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856"/>
            <a:ext cx="12192000" cy="707600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6278" y="6187980"/>
            <a:ext cx="7540487" cy="560283"/>
          </a:xfrm>
        </p:spPr>
        <p:txBody>
          <a:bodyPr/>
          <a:lstStyle/>
          <a:p>
            <a:pPr algn="l"/>
            <a:r>
              <a:rPr lang="en-AU" b="1" dirty="0"/>
              <a:t>Jeff Knowles    Townsville Orchid Society Inc.    May, 2022</a:t>
            </a:r>
          </a:p>
        </p:txBody>
      </p:sp>
    </p:spTree>
    <p:extLst>
      <p:ext uri="{BB962C8B-B14F-4D97-AF65-F5344CB8AC3E}">
        <p14:creationId xmlns:p14="http://schemas.microsoft.com/office/powerpoint/2010/main" val="327123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185530"/>
            <a:ext cx="12059478" cy="95395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bg1"/>
                </a:solidFill>
                <a:latin typeface="Arial Rounded MT Bold" panose="020F0704030504030204" pitchFamily="34" charset="0"/>
              </a:rPr>
              <a:t>If you grow your orchids for . . .</a:t>
            </a:r>
          </a:p>
        </p:txBody>
      </p:sp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720D633B-39B8-41FD-980C-833F1089A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378" y="2356230"/>
            <a:ext cx="5402124" cy="3601416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B118243-FD23-4C9F-B988-C10A4380E980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38" y="1455874"/>
            <a:ext cx="3601417" cy="540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1" y="116632"/>
            <a:ext cx="11746523" cy="850106"/>
          </a:xfrm>
        </p:spPr>
        <p:txBody>
          <a:bodyPr>
            <a:noAutofit/>
          </a:bodyPr>
          <a:lstStyle/>
          <a:p>
            <a:pPr algn="ctr"/>
            <a:r>
              <a:rPr lang="en-AU" sz="6000" b="1" dirty="0">
                <a:solidFill>
                  <a:schemeClr val="bg1"/>
                </a:solidFill>
              </a:rPr>
              <a:t>Will fertiliser make a difference?</a:t>
            </a:r>
          </a:p>
        </p:txBody>
      </p:sp>
      <p:pic>
        <p:nvPicPr>
          <p:cNvPr id="4" name="Content Placeholder 3" descr="good_fert-bad_fert-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7528" y="836712"/>
            <a:ext cx="8530157" cy="60212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AU" sz="6000" b="1" u="sng" dirty="0">
                <a:solidFill>
                  <a:schemeClr val="bg1"/>
                </a:solidFill>
              </a:rPr>
              <a:t>Some research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37153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sz="4400" dirty="0">
                <a:solidFill>
                  <a:schemeClr val="bg1"/>
                </a:solidFill>
              </a:rPr>
              <a:t>“</a:t>
            </a:r>
            <a:r>
              <a:rPr lang="en-AU" sz="4400" dirty="0">
                <a:solidFill>
                  <a:srgbClr val="FFFF00"/>
                </a:solidFill>
              </a:rPr>
              <a:t>Plants had a wider leaf spread, produced more and larger leaves, and had greater total leaf areas </a:t>
            </a:r>
            <a:r>
              <a:rPr lang="en-AU" sz="4400" b="1" dirty="0">
                <a:solidFill>
                  <a:srgbClr val="FFFF00"/>
                </a:solidFill>
              </a:rPr>
              <a:t>in response to the higher fertilizer concentration</a:t>
            </a:r>
            <a:r>
              <a:rPr lang="en-AU" sz="4400" dirty="0">
                <a:solidFill>
                  <a:srgbClr val="FFFF00"/>
                </a:solidFill>
              </a:rPr>
              <a:t>, </a:t>
            </a:r>
            <a:r>
              <a:rPr lang="en-AU" sz="4400" b="1" u="sng" dirty="0">
                <a:solidFill>
                  <a:srgbClr val="FF0000"/>
                </a:solidFill>
              </a:rPr>
              <a:t>regardless of which fertilizer was used</a:t>
            </a:r>
            <a:r>
              <a:rPr lang="en-AU" sz="4400" dirty="0"/>
              <a:t>.”</a:t>
            </a:r>
          </a:p>
          <a:p>
            <a:pPr>
              <a:buNone/>
            </a:pPr>
            <a:endParaRPr lang="en-AU" sz="2200" b="1" dirty="0"/>
          </a:p>
          <a:p>
            <a:pPr>
              <a:buNone/>
            </a:pPr>
            <a:r>
              <a:rPr lang="en-AU" sz="2200" dirty="0">
                <a:solidFill>
                  <a:srgbClr val="FFFF00"/>
                </a:solidFill>
              </a:rPr>
              <a:t>Yin-Tung Wang, Department of Horticultural Sciences, Texas A &amp; M University Agricultural Research and Extension </a:t>
            </a:r>
            <a:r>
              <a:rPr lang="en-AU" sz="2200" dirty="0" err="1">
                <a:solidFill>
                  <a:srgbClr val="FFFF00"/>
                </a:solidFill>
              </a:rPr>
              <a:t>Center</a:t>
            </a:r>
            <a:r>
              <a:rPr lang="en-AU" sz="2200" dirty="0">
                <a:solidFill>
                  <a:srgbClr val="FFFF00"/>
                </a:solidFill>
              </a:rPr>
              <a:t>, 2415 East Highway 83, Weslaco, TX 78596, U.S.A</a:t>
            </a:r>
            <a:r>
              <a:rPr lang="en-AU" dirty="0">
                <a:solidFill>
                  <a:srgbClr val="FFFF00"/>
                </a:solidFill>
              </a:rPr>
              <a:t>.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185530"/>
            <a:ext cx="12059478" cy="1270346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Or – simply put . . 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486" y="2178203"/>
            <a:ext cx="11482713" cy="3362787"/>
          </a:xfrm>
        </p:spPr>
        <p:txBody>
          <a:bodyPr>
            <a:normAutofit/>
          </a:bodyPr>
          <a:lstStyle/>
          <a:p>
            <a:pPr algn="l"/>
            <a:r>
              <a:rPr lang="en-AU" sz="6600" dirty="0">
                <a:solidFill>
                  <a:schemeClr val="bg1"/>
                </a:solidFill>
              </a:rPr>
              <a:t>Just using water is OK</a:t>
            </a:r>
          </a:p>
          <a:p>
            <a:pPr algn="l"/>
            <a:r>
              <a:rPr lang="en-AU" sz="6600" dirty="0">
                <a:solidFill>
                  <a:schemeClr val="bg1"/>
                </a:solidFill>
              </a:rPr>
              <a:t>but</a:t>
            </a:r>
          </a:p>
          <a:p>
            <a:pPr algn="l"/>
            <a:r>
              <a:rPr lang="en-AU" sz="6600" dirty="0">
                <a:solidFill>
                  <a:schemeClr val="bg1"/>
                </a:solidFill>
              </a:rPr>
              <a:t>Fertiliser is better.</a:t>
            </a:r>
          </a:p>
        </p:txBody>
      </p:sp>
    </p:spTree>
    <p:extLst>
      <p:ext uri="{BB962C8B-B14F-4D97-AF65-F5344CB8AC3E}">
        <p14:creationId xmlns:p14="http://schemas.microsoft.com/office/powerpoint/2010/main" val="97029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te, person, indoor, plant&#10;&#10;Description automatically generated">
            <a:extLst>
              <a:ext uri="{FF2B5EF4-FFF2-40B4-BE49-F238E27FC236}">
                <a16:creationId xmlns:a16="http://schemas.microsoft.com/office/drawing/2014/main" id="{9610151D-1B04-433E-913C-CF380A4E8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0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665" y="179595"/>
            <a:ext cx="7227648" cy="1325563"/>
          </a:xfrm>
        </p:spPr>
        <p:txBody>
          <a:bodyPr>
            <a:normAutofit fontScale="90000"/>
          </a:bodyPr>
          <a:lstStyle/>
          <a:p>
            <a:r>
              <a:rPr lang="en-AU" sz="6600" b="1" dirty="0">
                <a:solidFill>
                  <a:srgbClr val="FFC000"/>
                </a:solidFill>
              </a:rPr>
              <a:t>Menu – main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Macro </a:t>
            </a:r>
          </a:p>
          <a:p>
            <a:pPr lvl="1"/>
            <a:r>
              <a:rPr lang="en-AU" sz="3600" dirty="0">
                <a:solidFill>
                  <a:schemeClr val="bg1"/>
                </a:solidFill>
              </a:rPr>
              <a:t>(major ones, needed in largest amounts)</a:t>
            </a:r>
          </a:p>
          <a:p>
            <a:r>
              <a:rPr lang="en-AU" sz="3600" dirty="0">
                <a:solidFill>
                  <a:schemeClr val="bg1"/>
                </a:solidFill>
              </a:rPr>
              <a:t>Minor </a:t>
            </a:r>
          </a:p>
          <a:p>
            <a:pPr lvl="1"/>
            <a:r>
              <a:rPr lang="en-AU" sz="3600" dirty="0">
                <a:solidFill>
                  <a:schemeClr val="bg1"/>
                </a:solidFill>
              </a:rPr>
              <a:t>(Needed in smaller amounts)</a:t>
            </a:r>
          </a:p>
          <a:p>
            <a:r>
              <a:rPr lang="en-AU" sz="3600" dirty="0">
                <a:solidFill>
                  <a:schemeClr val="bg1"/>
                </a:solidFill>
              </a:rPr>
              <a:t>Micro</a:t>
            </a:r>
          </a:p>
          <a:p>
            <a:pPr lvl="1"/>
            <a:r>
              <a:rPr lang="en-AU" sz="3600" dirty="0">
                <a:solidFill>
                  <a:schemeClr val="bg1"/>
                </a:solidFill>
              </a:rPr>
              <a:t>( Only needed in small amounts)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185530"/>
            <a:ext cx="12059478" cy="1270346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Macro-nutrients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82" y="1455876"/>
            <a:ext cx="11834191" cy="5107642"/>
          </a:xfrm>
        </p:spPr>
        <p:txBody>
          <a:bodyPr>
            <a:normAutofit lnSpcReduction="10000"/>
          </a:bodyPr>
          <a:lstStyle/>
          <a:p>
            <a:pPr algn="l"/>
            <a:r>
              <a:rPr lang="en-AU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Nitrogen  (N)</a:t>
            </a:r>
          </a:p>
          <a:p>
            <a:pPr algn="l"/>
            <a:r>
              <a:rPr lang="en-AU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Phosphorus  (P)</a:t>
            </a:r>
          </a:p>
          <a:p>
            <a:pPr algn="l"/>
            <a:r>
              <a:rPr lang="en-AU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Potassium  (K)</a:t>
            </a:r>
          </a:p>
          <a:p>
            <a:pPr algn="l"/>
            <a:endParaRPr lang="en-AU" sz="5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algn="l"/>
            <a:r>
              <a:rPr lang="en-AU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N  :  P  :  K =     20   :     2    : 16</a:t>
            </a:r>
          </a:p>
          <a:p>
            <a:pPr algn="l"/>
            <a:r>
              <a:rPr lang="en-AU" sz="5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N  :  P  :  K = 20%N : 2%P : 16%K</a:t>
            </a:r>
          </a:p>
        </p:txBody>
      </p:sp>
    </p:spTree>
    <p:extLst>
      <p:ext uri="{BB962C8B-B14F-4D97-AF65-F5344CB8AC3E}">
        <p14:creationId xmlns:p14="http://schemas.microsoft.com/office/powerpoint/2010/main" val="357193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185530"/>
            <a:ext cx="12059478" cy="1270346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Care with NPK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096" y="1455876"/>
            <a:ext cx="11105321" cy="5107642"/>
          </a:xfrm>
        </p:spPr>
        <p:txBody>
          <a:bodyPr>
            <a:normAutofit/>
          </a:bodyPr>
          <a:lstStyle/>
          <a:p>
            <a:pPr algn="l"/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Australia </a:t>
            </a:r>
            <a:r>
              <a:rPr lang="en-AU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(elemental nutrient)</a:t>
            </a:r>
          </a:p>
          <a:p>
            <a:pPr algn="l"/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N : P : K = 20 : 8.7 : 16.6</a:t>
            </a:r>
          </a:p>
          <a:p>
            <a:pPr algn="l"/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USA </a:t>
            </a:r>
          </a:p>
          <a:p>
            <a:pPr algn="l"/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N : P : K = 20 : 20 : 20</a:t>
            </a:r>
          </a:p>
          <a:p>
            <a:pPr algn="l"/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				(N : P</a:t>
            </a:r>
            <a:r>
              <a:rPr lang="en-AU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</a:t>
            </a:r>
            <a:r>
              <a:rPr lang="en-AU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5</a:t>
            </a:r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: K</a:t>
            </a:r>
            <a:r>
              <a:rPr lang="en-AU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</a:t>
            </a:r>
            <a:r>
              <a:rPr lang="en-AU" sz="6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204683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0621" y="185529"/>
            <a:ext cx="4515117" cy="2149707"/>
          </a:xfrm>
        </p:spPr>
        <p:txBody>
          <a:bodyPr>
            <a:normAutofit fontScale="90000"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Care with NPK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09E90-0956-45E0-8AB9-3187FBAA3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68" y="185529"/>
            <a:ext cx="6164733" cy="63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34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185530"/>
            <a:ext cx="12059478" cy="1270346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Macro-nutrients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78C82-E940-4888-946C-1BB18657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7" y="1698555"/>
            <a:ext cx="11670861" cy="43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07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958012"/>
            <a:ext cx="12059478" cy="1984464"/>
          </a:xfrm>
        </p:spPr>
        <p:txBody>
          <a:bodyPr>
            <a:normAutofit/>
          </a:bodyPr>
          <a:lstStyle/>
          <a:p>
            <a:r>
              <a:rPr lang="en-AU" sz="132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FOOD!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2" y="4907756"/>
            <a:ext cx="4969565" cy="1655762"/>
          </a:xfrm>
        </p:spPr>
        <p:txBody>
          <a:bodyPr/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Jeff Knowles</a:t>
            </a:r>
          </a:p>
          <a:p>
            <a:pPr algn="l"/>
            <a:r>
              <a:rPr lang="en-AU" dirty="0">
                <a:solidFill>
                  <a:schemeClr val="bg1"/>
                </a:solidFill>
              </a:rPr>
              <a:t>Townsville Orchid Society Inc.</a:t>
            </a:r>
          </a:p>
          <a:p>
            <a:pPr algn="l"/>
            <a:r>
              <a:rPr lang="en-AU" dirty="0">
                <a:solidFill>
                  <a:schemeClr val="bg1"/>
                </a:solidFill>
              </a:rPr>
              <a:t>May, 2022</a:t>
            </a:r>
          </a:p>
        </p:txBody>
      </p:sp>
    </p:spTree>
    <p:extLst>
      <p:ext uri="{BB962C8B-B14F-4D97-AF65-F5344CB8AC3E}">
        <p14:creationId xmlns:p14="http://schemas.microsoft.com/office/powerpoint/2010/main" val="3826427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7FCB5-A673-4DEA-8395-3158F0926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30" y="10769"/>
            <a:ext cx="10060970" cy="6847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09B7F-8B38-4184-AC6A-6E97C3B78835}"/>
              </a:ext>
            </a:extLst>
          </p:cNvPr>
          <p:cNvSpPr txBox="1"/>
          <p:nvPr/>
        </p:nvSpPr>
        <p:spPr>
          <a:xfrm>
            <a:off x="0" y="384313"/>
            <a:ext cx="2131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Care with Nitrogen</a:t>
            </a:r>
          </a:p>
        </p:txBody>
      </p:sp>
    </p:spTree>
    <p:extLst>
      <p:ext uri="{BB962C8B-B14F-4D97-AF65-F5344CB8AC3E}">
        <p14:creationId xmlns:p14="http://schemas.microsoft.com/office/powerpoint/2010/main" val="2377024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0"/>
            <a:ext cx="12059478" cy="97161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Nitrogen - 3 forms in fertilisers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2" y="5314122"/>
            <a:ext cx="11025155" cy="914400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Nitrate ions           Ammonium ions              Urea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60F1D-C165-4363-9BEE-93862106E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52" y="1096815"/>
            <a:ext cx="11025155" cy="36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0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0"/>
            <a:ext cx="12059478" cy="971610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0000"/>
                </a:solidFill>
                <a:latin typeface="Arial Rounded MT Bold" panose="020F0704030504030204" pitchFamily="34" charset="0"/>
              </a:rPr>
              <a:t>Nitrogen - 3 forms in fertilisers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62" y="971610"/>
            <a:ext cx="12125738" cy="5886390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AU" sz="3200" dirty="0">
                <a:solidFill>
                  <a:srgbClr val="FFCC00"/>
                </a:solidFill>
                <a:latin typeface="Arial Black" panose="020B0A04020102020204" pitchFamily="34" charset="0"/>
              </a:rPr>
              <a:t>Nitrate ion----  NO</a:t>
            </a:r>
            <a:r>
              <a:rPr lang="en-AU" sz="3200" baseline="-25000" dirty="0">
                <a:solidFill>
                  <a:srgbClr val="FFCC00"/>
                </a:solidFill>
                <a:latin typeface="Arial Black" panose="020B0A04020102020204" pitchFamily="34" charset="0"/>
              </a:rPr>
              <a:t>3</a:t>
            </a:r>
            <a:r>
              <a:rPr lang="en-AU" sz="3200" baseline="30000" dirty="0">
                <a:solidFill>
                  <a:srgbClr val="FFCC00"/>
                </a:solidFill>
                <a:latin typeface="Arial Black" panose="020B0A04020102020204" pitchFamily="34" charset="0"/>
              </a:rPr>
              <a:t>-</a:t>
            </a:r>
          </a:p>
          <a:p>
            <a:pPr lvl="1" algn="l"/>
            <a:r>
              <a:rPr lang="en-AU" sz="3600" dirty="0">
                <a:solidFill>
                  <a:srgbClr val="FFCC00"/>
                </a:solidFill>
                <a:latin typeface="Arial Black" panose="020B0A04020102020204" pitchFamily="34" charset="0"/>
              </a:rPr>
              <a:t>Immediately available for uptake by the roots.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AU" sz="3200" dirty="0">
                <a:solidFill>
                  <a:srgbClr val="FFCC00"/>
                </a:solidFill>
                <a:latin typeface="Arial Black" panose="020B0A04020102020204" pitchFamily="34" charset="0"/>
              </a:rPr>
              <a:t>Ammonium ion ----------   NH</a:t>
            </a:r>
            <a:r>
              <a:rPr lang="en-AU" sz="3200" baseline="-25000" dirty="0">
                <a:solidFill>
                  <a:srgbClr val="FFCC00"/>
                </a:solidFill>
                <a:latin typeface="Arial Black" panose="020B0A04020102020204" pitchFamily="34" charset="0"/>
              </a:rPr>
              <a:t>4</a:t>
            </a:r>
            <a:r>
              <a:rPr lang="en-AU" sz="3200" baseline="30000" dirty="0">
                <a:solidFill>
                  <a:srgbClr val="FFCC00"/>
                </a:solidFill>
                <a:latin typeface="Arial Black" panose="020B0A04020102020204" pitchFamily="34" charset="0"/>
              </a:rPr>
              <a:t>+</a:t>
            </a:r>
          </a:p>
          <a:p>
            <a:pPr lvl="1" algn="l"/>
            <a:r>
              <a:rPr lang="en-AU" sz="3600" dirty="0">
                <a:solidFill>
                  <a:srgbClr val="FFCC00"/>
                </a:solidFill>
                <a:latin typeface="Arial Black" panose="020B0A04020102020204" pitchFamily="34" charset="0"/>
              </a:rPr>
              <a:t>Immediately available for uptake by the roots.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AU" sz="3200" dirty="0">
                <a:solidFill>
                  <a:srgbClr val="FFCC00"/>
                </a:solidFill>
                <a:latin typeface="Arial Black" panose="020B0A04020102020204" pitchFamily="34" charset="0"/>
              </a:rPr>
              <a:t>Urea ------------- CO(NH</a:t>
            </a:r>
            <a:r>
              <a:rPr lang="en-AU" sz="3200" baseline="-25000" dirty="0">
                <a:solidFill>
                  <a:srgbClr val="FFCC00"/>
                </a:solidFill>
                <a:latin typeface="Arial Black" panose="020B0A04020102020204" pitchFamily="34" charset="0"/>
              </a:rPr>
              <a:t>2</a:t>
            </a:r>
            <a:r>
              <a:rPr lang="en-AU" sz="3200" dirty="0">
                <a:solidFill>
                  <a:srgbClr val="FFCC00"/>
                </a:solidFill>
                <a:latin typeface="Arial Black" panose="020B0A04020102020204" pitchFamily="34" charset="0"/>
              </a:rPr>
              <a:t>)</a:t>
            </a:r>
            <a:r>
              <a:rPr lang="en-AU" sz="3200" baseline="-25000" dirty="0">
                <a:solidFill>
                  <a:srgbClr val="FFCC00"/>
                </a:solidFill>
                <a:latin typeface="Arial Black" panose="020B0A04020102020204" pitchFamily="34" charset="0"/>
              </a:rPr>
              <a:t>2</a:t>
            </a:r>
          </a:p>
          <a:p>
            <a:pPr lvl="1" algn="l"/>
            <a:r>
              <a:rPr lang="en-AU" sz="3600" dirty="0">
                <a:solidFill>
                  <a:srgbClr val="FFCC00"/>
                </a:solidFill>
                <a:latin typeface="Arial Black" panose="020B0A04020102020204" pitchFamily="34" charset="0"/>
              </a:rPr>
              <a:t>Must be converted to ammonium ion by the enzyme urease in the orchid roots and microorganisms in the root zone. 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8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Minor nutrients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2" y="2040835"/>
            <a:ext cx="10002078" cy="4136128"/>
          </a:xfrm>
        </p:spPr>
        <p:txBody>
          <a:bodyPr>
            <a:norm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Calcium (Ca)</a:t>
            </a:r>
          </a:p>
          <a:p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Magnesium (Mg)</a:t>
            </a:r>
          </a:p>
          <a:p>
            <a:r>
              <a:rPr lang="en-AU" sz="4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Sulfur</a:t>
            </a: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(S)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7FCB5-A673-4DEA-8395-3158F0926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6" y="10768"/>
            <a:ext cx="10060970" cy="68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53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216"/>
          </a:xfrm>
        </p:spPr>
        <p:txBody>
          <a:bodyPr>
            <a:normAutofit/>
          </a:bodyPr>
          <a:lstStyle/>
          <a:p>
            <a:pPr algn="ctr"/>
            <a:r>
              <a:rPr lang="en-AU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Minor nutrients – Ca, Mg, 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367B1-712E-4C24-BC1D-0F362A0A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7" y="1690688"/>
            <a:ext cx="10934153" cy="49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9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8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Minor nutrients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040835"/>
            <a:ext cx="11238271" cy="2862469"/>
          </a:xfrm>
        </p:spPr>
        <p:txBody>
          <a:bodyPr>
            <a:norm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Calcium (Ca) – Add Calcium Nitrate</a:t>
            </a:r>
          </a:p>
          <a:p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Magnesium (Mg) – Add Epson Salts</a:t>
            </a:r>
          </a:p>
          <a:p>
            <a:r>
              <a:rPr lang="en-AU" sz="4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Sulfur</a:t>
            </a: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(S) – usually in the fertiliser</a:t>
            </a:r>
          </a:p>
        </p:txBody>
      </p:sp>
    </p:spTree>
    <p:extLst>
      <p:ext uri="{BB962C8B-B14F-4D97-AF65-F5344CB8AC3E}">
        <p14:creationId xmlns:p14="http://schemas.microsoft.com/office/powerpoint/2010/main" val="35130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1"/>
            <a:ext cx="11714922" cy="1825624"/>
          </a:xfrm>
        </p:spPr>
        <p:txBody>
          <a:bodyPr>
            <a:noAutofit/>
          </a:bodyPr>
          <a:lstStyle/>
          <a:p>
            <a:pPr algn="ctr"/>
            <a:r>
              <a:rPr lang="en-AU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Micro Nutrients </a:t>
            </a:r>
            <a:br>
              <a:rPr lang="en-AU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AU" dirty="0">
                <a:solidFill>
                  <a:srgbClr val="FF0000"/>
                </a:solidFill>
                <a:latin typeface="Arial Rounded MT Bold" panose="020F0704030504030204" pitchFamily="34" charset="0"/>
              </a:rPr>
              <a:t>(trace elements  -  TE)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5347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Iron (Fe)</a:t>
            </a:r>
          </a:p>
          <a:p>
            <a:pPr>
              <a:spcBef>
                <a:spcPts val="0"/>
              </a:spcBef>
            </a:pP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Manganese (</a:t>
            </a:r>
            <a:r>
              <a:rPr lang="en-AU" sz="44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Mn</a:t>
            </a: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Zinc (Zn)</a:t>
            </a:r>
          </a:p>
          <a:p>
            <a:pPr>
              <a:spcBef>
                <a:spcPts val="0"/>
              </a:spcBef>
            </a:pP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Copper (Cu)</a:t>
            </a:r>
          </a:p>
          <a:p>
            <a:pPr>
              <a:spcBef>
                <a:spcPts val="0"/>
              </a:spcBef>
            </a:pP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Boron (B)</a:t>
            </a:r>
          </a:p>
          <a:p>
            <a:pPr>
              <a:spcBef>
                <a:spcPts val="0"/>
              </a:spcBef>
            </a:pPr>
            <a:r>
              <a:rPr lang="en-A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Molybdenum (Mo)</a:t>
            </a:r>
          </a:p>
          <a:p>
            <a:pPr>
              <a:spcBef>
                <a:spcPts val="0"/>
              </a:spcBef>
            </a:pPr>
            <a:endParaRPr lang="en-AU" sz="4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>
              <a:spcBef>
                <a:spcPts val="0"/>
              </a:spcBef>
            </a:pPr>
            <a:r>
              <a:rPr lang="en-AU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Sodium (Na)  Chlorine (Cl)  Nickel (Ni)</a:t>
            </a:r>
          </a:p>
          <a:p>
            <a:pPr>
              <a:spcBef>
                <a:spcPts val="0"/>
              </a:spcBef>
            </a:pPr>
            <a:r>
              <a:rPr lang="en-AU" sz="44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Additionally, it appears that both silicon (Si) and cobalt (Co) may play a beneficial role in plant health. </a:t>
            </a:r>
          </a:p>
          <a:p>
            <a:endParaRPr lang="en-A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7FCB5-A673-4DEA-8395-3158F0926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6" y="10768"/>
            <a:ext cx="10060970" cy="68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86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Autofit/>
          </a:bodyPr>
          <a:lstStyle/>
          <a:p>
            <a:pPr algn="ctr"/>
            <a:r>
              <a:rPr lang="en-AU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Minor nutrients (TE)  - Fe, Mn, Zn, Cu, B, 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367B1-712E-4C24-BC1D-0F362A0A5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7" y="1690688"/>
            <a:ext cx="10934153" cy="49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7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3290" y="1328401"/>
            <a:ext cx="3506264" cy="1671616"/>
          </a:xfrm>
        </p:spPr>
        <p:txBody>
          <a:bodyPr>
            <a:normAutofit/>
          </a:bodyPr>
          <a:lstStyle/>
          <a:p>
            <a:r>
              <a:rPr lang="en-AU" sz="9600" b="1" dirty="0">
                <a:solidFill>
                  <a:schemeClr val="bg1"/>
                </a:solidFill>
              </a:rPr>
              <a:t>Food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D004C0F-ACFB-4C04-A3DE-197E3F3C2A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6" r="21289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DD98E96-9E98-4365-9164-42AE2C797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4" r="14792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51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665" y="179595"/>
            <a:ext cx="7227648" cy="1325563"/>
          </a:xfrm>
        </p:spPr>
        <p:txBody>
          <a:bodyPr>
            <a:normAutofit/>
          </a:bodyPr>
          <a:lstStyle/>
          <a:p>
            <a:r>
              <a:rPr lang="en-AU" sz="6600" b="1" dirty="0">
                <a:solidFill>
                  <a:srgbClr val="FFC000"/>
                </a:solidFill>
              </a:rPr>
              <a:t>Menu – dessert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Growth Hormones</a:t>
            </a:r>
          </a:p>
          <a:p>
            <a:pPr lvl="1"/>
            <a:r>
              <a:rPr lang="en-AU" sz="3200" dirty="0">
                <a:solidFill>
                  <a:schemeClr val="bg1"/>
                </a:solidFill>
              </a:rPr>
              <a:t>NAA, IAA, B1</a:t>
            </a:r>
          </a:p>
          <a:p>
            <a:r>
              <a:rPr lang="en-AU" sz="3600" dirty="0">
                <a:solidFill>
                  <a:schemeClr val="bg1"/>
                </a:solidFill>
              </a:rPr>
              <a:t>Other goodies</a:t>
            </a:r>
          </a:p>
          <a:p>
            <a:pPr lvl="1"/>
            <a:r>
              <a:rPr lang="en-AU" sz="3200" dirty="0">
                <a:solidFill>
                  <a:schemeClr val="bg1"/>
                </a:solidFill>
              </a:rPr>
              <a:t>Seaweed, blood and bone, fish, worm wee, </a:t>
            </a:r>
          </a:p>
          <a:p>
            <a:r>
              <a:rPr lang="en-AU" sz="3600" dirty="0">
                <a:solidFill>
                  <a:schemeClr val="bg1"/>
                </a:solidFill>
              </a:rPr>
              <a:t>Molasses</a:t>
            </a:r>
          </a:p>
          <a:p>
            <a:pPr marL="457200" lvl="1" indent="0">
              <a:buNone/>
            </a:pP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4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665" y="179596"/>
            <a:ext cx="7227648" cy="946840"/>
          </a:xfrm>
        </p:spPr>
        <p:txBody>
          <a:bodyPr>
            <a:normAutofit fontScale="90000"/>
          </a:bodyPr>
          <a:lstStyle/>
          <a:p>
            <a:pPr algn="ctr"/>
            <a:r>
              <a:rPr lang="en-AU" sz="6600" b="1" dirty="0">
                <a:solidFill>
                  <a:srgbClr val="FFC000"/>
                </a:solidFill>
              </a:rPr>
              <a:t>Growth hormones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26DAD-029C-44CE-B14E-FE0C56A2C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69" y="998806"/>
            <a:ext cx="10416344" cy="58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51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0665" y="179596"/>
            <a:ext cx="7227648" cy="946840"/>
          </a:xfrm>
        </p:spPr>
        <p:txBody>
          <a:bodyPr>
            <a:normAutofit fontScale="90000"/>
          </a:bodyPr>
          <a:lstStyle/>
          <a:p>
            <a:pPr algn="ctr"/>
            <a:r>
              <a:rPr lang="en-AU" sz="6600" b="1" dirty="0">
                <a:solidFill>
                  <a:srgbClr val="FFC000"/>
                </a:solidFill>
              </a:rPr>
              <a:t>Growth hormones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66E6B-6D07-4235-ACF0-882E150EB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7" y="1336432"/>
            <a:ext cx="12158502" cy="386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4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85"/>
            <a:ext cx="5880295" cy="959887"/>
          </a:xfrm>
        </p:spPr>
        <p:txBody>
          <a:bodyPr>
            <a:normAutofit fontScale="90000"/>
          </a:bodyPr>
          <a:lstStyle/>
          <a:p>
            <a:pPr algn="ctr"/>
            <a:r>
              <a:rPr lang="en-AU" sz="6600" b="1" dirty="0">
                <a:solidFill>
                  <a:srgbClr val="FFC000"/>
                </a:solidFill>
              </a:rPr>
              <a:t>Growth Promoter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E091C-F460-106D-45BF-3011FE6B8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707" y="-3285"/>
            <a:ext cx="5369169" cy="6813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3E0D9-91B3-787B-6408-2EAAE62AB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" y="1547445"/>
            <a:ext cx="6304307" cy="47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93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1"/>
            <a:ext cx="9303026" cy="1166190"/>
          </a:xfrm>
        </p:spPr>
        <p:txBody>
          <a:bodyPr>
            <a:normAutofit fontScale="90000"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Plant Growth Laws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191060"/>
            <a:ext cx="6967586" cy="4195671"/>
          </a:xfrm>
        </p:spPr>
        <p:txBody>
          <a:bodyPr>
            <a:norm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1. </a:t>
            </a:r>
            <a:r>
              <a:rPr lang="en-AU" sz="4000" dirty="0" err="1">
                <a:solidFill>
                  <a:schemeClr val="bg1"/>
                </a:solidFill>
              </a:rPr>
              <a:t>Liebigs</a:t>
            </a:r>
            <a:r>
              <a:rPr lang="en-AU" sz="4000" dirty="0">
                <a:solidFill>
                  <a:schemeClr val="bg1"/>
                </a:solidFill>
              </a:rPr>
              <a:t> “Law of Minimum”</a:t>
            </a:r>
          </a:p>
          <a:p>
            <a:pPr algn="l"/>
            <a:r>
              <a:rPr lang="en-AU" sz="4000" i="1" dirty="0">
                <a:solidFill>
                  <a:schemeClr val="bg1"/>
                </a:solidFill>
              </a:rPr>
              <a:t>    Growth is dictated not by total nutrients available but by the scarcest nutrient (limiting factor). </a:t>
            </a:r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rcosa Specialty Materials | Liebig&amp;#39;s Law of Minimum">
            <a:extLst>
              <a:ext uri="{FF2B5EF4-FFF2-40B4-BE49-F238E27FC236}">
                <a16:creationId xmlns:a16="http://schemas.microsoft.com/office/drawing/2014/main" id="{9F3FA190-CC59-4185-9E83-37561FA52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5747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5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"/>
            <a:ext cx="12192000" cy="1364973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Plant Growth Laws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191061"/>
            <a:ext cx="4876799" cy="2964036"/>
          </a:xfrm>
        </p:spPr>
        <p:txBody>
          <a:bodyPr>
            <a:normAutofit lnSpcReduction="10000"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2. The three bears’ principle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  <a:p>
            <a:pPr algn="l"/>
            <a:r>
              <a:rPr lang="en-AU" sz="4000" dirty="0">
                <a:solidFill>
                  <a:schemeClr val="bg1"/>
                </a:solidFill>
              </a:rPr>
              <a:t>- Not too little, not too much, just right.</a:t>
            </a:r>
          </a:p>
        </p:txBody>
      </p:sp>
      <p:pic>
        <p:nvPicPr>
          <p:cNvPr id="1026" name="Picture 2" descr="Diagnosing Nutrient Deficiency | AEssenseGrows">
            <a:extLst>
              <a:ext uri="{FF2B5EF4-FFF2-40B4-BE49-F238E27FC236}">
                <a16:creationId xmlns:a16="http://schemas.microsoft.com/office/drawing/2014/main" id="{6B868428-B5F3-40A1-9754-DA968F299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84" y="2191060"/>
            <a:ext cx="7150515" cy="46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5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185530"/>
            <a:ext cx="12059478" cy="1270346"/>
          </a:xfrm>
        </p:spPr>
        <p:txBody>
          <a:bodyPr>
            <a:normAutofit/>
          </a:bodyPr>
          <a:lstStyle/>
          <a:p>
            <a:r>
              <a:rPr lang="en-AU" sz="8000">
                <a:solidFill>
                  <a:srgbClr val="FF0000"/>
                </a:solidFill>
                <a:latin typeface="Arial Rounded MT Bold" panose="020F0704030504030204" pitchFamily="34" charset="0"/>
              </a:rPr>
              <a:t>Plant Growth Laws</a:t>
            </a:r>
            <a:endParaRPr lang="en-AU" sz="8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61" y="2756452"/>
            <a:ext cx="3949148" cy="2239618"/>
          </a:xfrm>
        </p:spPr>
        <p:txBody>
          <a:bodyPr>
            <a:normAutofit/>
          </a:bodyPr>
          <a:lstStyle/>
          <a:p>
            <a:pPr algn="l"/>
            <a:r>
              <a:rPr lang="en-AU" sz="3600" dirty="0">
                <a:solidFill>
                  <a:schemeClr val="bg1"/>
                </a:solidFill>
              </a:rPr>
              <a:t>The plants received </a:t>
            </a:r>
            <a:br>
              <a:rPr lang="en-AU" sz="3600" dirty="0">
                <a:solidFill>
                  <a:schemeClr val="bg1"/>
                </a:solidFill>
              </a:rPr>
            </a:br>
            <a:r>
              <a:rPr lang="en-AU" sz="3600" dirty="0">
                <a:solidFill>
                  <a:schemeClr val="bg1"/>
                </a:solidFill>
              </a:rPr>
              <a:t>0, 50, 100, 200, 300, 400,or 500 ppm </a:t>
            </a:r>
            <a:r>
              <a:rPr lang="en-AU" sz="3600" dirty="0">
                <a:solidFill>
                  <a:srgbClr val="FF0000"/>
                </a:solidFill>
              </a:rPr>
              <a:t>potassium</a:t>
            </a:r>
            <a:endParaRPr lang="en-AU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396D9-C18F-4B69-B813-40C4E64B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421" y="1712409"/>
            <a:ext cx="8064579" cy="49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45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8226"/>
            <a:ext cx="12192000" cy="2928303"/>
          </a:xfrm>
        </p:spPr>
        <p:txBody>
          <a:bodyPr/>
          <a:lstStyle/>
          <a:p>
            <a:r>
              <a:rPr lang="en-AU" sz="4400" b="1" dirty="0">
                <a:solidFill>
                  <a:srgbClr val="FFFF00"/>
                </a:solidFill>
              </a:rPr>
              <a:t>Many professional growers base their nutrient concentrations on the amount of nitrogen provided to the plants, with 50 to 250 ppm N being common. </a:t>
            </a:r>
          </a:p>
          <a:p>
            <a:pPr marL="0" indent="0">
              <a:buNone/>
            </a:pPr>
            <a:endParaRPr lang="en-AU" sz="4400" b="1" dirty="0">
              <a:solidFill>
                <a:srgbClr val="FFFF00"/>
              </a:solidFill>
            </a:endParaRPr>
          </a:p>
          <a:p>
            <a:endParaRPr lang="en-A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2451"/>
          </a:xfrm>
        </p:spPr>
        <p:txBody>
          <a:bodyPr>
            <a:normAutofit/>
          </a:bodyPr>
          <a:lstStyle/>
          <a:p>
            <a:r>
              <a:rPr lang="en-AU" b="1" u="sng" dirty="0">
                <a:solidFill>
                  <a:srgbClr val="FFFF00"/>
                </a:solidFill>
              </a:rPr>
              <a:t>How to calculate the ppm of Nitrogen?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6" y="1139687"/>
            <a:ext cx="11943471" cy="5037276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If 1 g of solid fertiliser (or 1mL if in liquid form) is dissolved in 1L of water:</a:t>
            </a:r>
          </a:p>
          <a:p>
            <a:r>
              <a:rPr lang="en-AU" dirty="0">
                <a:solidFill>
                  <a:srgbClr val="FFFF00"/>
                </a:solidFill>
              </a:rPr>
              <a:t>Add a zero to the N% value to get the concentration of N in your mixed up, ready-to-use fertiliser.</a:t>
            </a:r>
          </a:p>
          <a:p>
            <a:endParaRPr lang="en-AU" dirty="0">
              <a:solidFill>
                <a:srgbClr val="FFFF00"/>
              </a:solidFill>
            </a:endParaRPr>
          </a:p>
          <a:p>
            <a:r>
              <a:rPr lang="en-AU" b="1" dirty="0">
                <a:solidFill>
                  <a:srgbClr val="FFFF00"/>
                </a:solidFill>
              </a:rPr>
              <a:t>Consider Jacks Professional Blossom Booster 10 : 13 : 17 + TE</a:t>
            </a:r>
          </a:p>
          <a:p>
            <a:r>
              <a:rPr lang="en-AU" b="1" dirty="0">
                <a:solidFill>
                  <a:srgbClr val="FFFF00"/>
                </a:solidFill>
              </a:rPr>
              <a:t>1g dissolved in 1L water gives a fertiliser with 100ppm Nitrogen.</a:t>
            </a:r>
          </a:p>
          <a:p>
            <a:r>
              <a:rPr lang="en-AU" sz="2400" dirty="0">
                <a:solidFill>
                  <a:srgbClr val="FFFF00"/>
                </a:solidFill>
              </a:rPr>
              <a:t>2g dissolved in 1L water gives a fertiliser with 200ppm Nitrogen</a:t>
            </a:r>
          </a:p>
          <a:p>
            <a:r>
              <a:rPr lang="en-AU" sz="2400" dirty="0">
                <a:solidFill>
                  <a:srgbClr val="FFFF00"/>
                </a:solidFill>
              </a:rPr>
              <a:t>10g dissolved in 10L water gives a fertiliser with 100ppm Nitrogen</a:t>
            </a:r>
          </a:p>
          <a:p>
            <a:endParaRPr lang="en-AU" sz="2400" dirty="0">
              <a:solidFill>
                <a:srgbClr val="FFFF00"/>
              </a:solidFill>
            </a:endParaRPr>
          </a:p>
          <a:p>
            <a:r>
              <a:rPr lang="en-AU" sz="2400" dirty="0">
                <a:solidFill>
                  <a:srgbClr val="FFFF00"/>
                </a:solidFill>
              </a:rPr>
              <a:t>(ppm = parts per million)    (10 : 30 : 20 in USA)</a:t>
            </a:r>
          </a:p>
        </p:txBody>
      </p:sp>
    </p:spTree>
    <p:extLst>
      <p:ext uri="{BB962C8B-B14F-4D97-AF65-F5344CB8AC3E}">
        <p14:creationId xmlns:p14="http://schemas.microsoft.com/office/powerpoint/2010/main" val="39841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"/>
            <a:ext cx="12192000" cy="1364973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Plant Growth Laws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4" y="1541704"/>
            <a:ext cx="11251096" cy="4666938"/>
          </a:xfrm>
        </p:spPr>
        <p:txBody>
          <a:bodyPr>
            <a:norm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3. “Suck it up Baby”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  <a:p>
            <a:pPr marL="571500" indent="-571500" algn="l">
              <a:buFontTx/>
              <a:buChar char="-"/>
            </a:pPr>
            <a:r>
              <a:rPr lang="en-AU" sz="3600" dirty="0">
                <a:solidFill>
                  <a:schemeClr val="bg1"/>
                </a:solidFill>
              </a:rPr>
              <a:t>Phalaenopsis absorb 85% of their requirements through their roots and 15% through their leaves. </a:t>
            </a:r>
            <a:r>
              <a:rPr lang="en-AU" sz="3600" dirty="0">
                <a:solidFill>
                  <a:srgbClr val="FFFF00"/>
                </a:solidFill>
              </a:rPr>
              <a:t>Wang – P. not able to absorb sufficient through their leaves.</a:t>
            </a:r>
            <a:endParaRPr lang="en-AU" sz="3600" dirty="0">
              <a:solidFill>
                <a:schemeClr val="bg1"/>
              </a:solidFill>
            </a:endParaRPr>
          </a:p>
          <a:p>
            <a:pPr marL="571500" indent="-571500" algn="l">
              <a:buFontTx/>
              <a:buChar char="-"/>
            </a:pPr>
            <a:r>
              <a:rPr lang="en-AU" sz="4000" dirty="0">
                <a:solidFill>
                  <a:schemeClr val="bg1"/>
                </a:solidFill>
              </a:rPr>
              <a:t>Roots become saturated after 15-50 seconds.</a:t>
            </a:r>
          </a:p>
          <a:p>
            <a:pPr marL="571500" indent="-571500" algn="l">
              <a:buFontTx/>
              <a:buChar char="-"/>
            </a:pPr>
            <a:r>
              <a:rPr lang="en-AU" sz="4000" dirty="0">
                <a:solidFill>
                  <a:schemeClr val="bg1"/>
                </a:solidFill>
              </a:rPr>
              <a:t>Hydrophobic nature of roots and media.</a:t>
            </a:r>
          </a:p>
        </p:txBody>
      </p:sp>
    </p:spTree>
    <p:extLst>
      <p:ext uri="{BB962C8B-B14F-4D97-AF65-F5344CB8AC3E}">
        <p14:creationId xmlns:p14="http://schemas.microsoft.com/office/powerpoint/2010/main" val="104798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cake, table, birthday, indoor&#10;&#10;Description automatically generated">
            <a:extLst>
              <a:ext uri="{FF2B5EF4-FFF2-40B4-BE49-F238E27FC236}">
                <a16:creationId xmlns:a16="http://schemas.microsoft.com/office/drawing/2014/main" id="{0C25282E-1C18-4ABD-AE75-2F6476F13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b="6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91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"/>
            <a:ext cx="6341806" cy="678426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AU" sz="4600" dirty="0">
                <a:solidFill>
                  <a:schemeClr val="bg1"/>
                </a:solidFill>
              </a:rPr>
              <a:t>3. “Suck it up Princess”       dry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outdoor, plant, vegetable, root&#10;&#10;Description automatically generated">
            <a:extLst>
              <a:ext uri="{FF2B5EF4-FFF2-40B4-BE49-F238E27FC236}">
                <a16:creationId xmlns:a16="http://schemas.microsoft.com/office/drawing/2014/main" id="{B0392099-691D-C526-A1D7-2490E9C4A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85" y="501445"/>
            <a:ext cx="8422759" cy="623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5766619" cy="884903"/>
          </a:xfrm>
        </p:spPr>
        <p:txBody>
          <a:bodyPr>
            <a:norm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3. “Suck it up Princess”     1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plant, vegetable, root, prop root&#10;&#10;Description automatically generated">
            <a:extLst>
              <a:ext uri="{FF2B5EF4-FFF2-40B4-BE49-F238E27FC236}">
                <a16:creationId xmlns:a16="http://schemas.microsoft.com/office/drawing/2014/main" id="{B62660B7-F037-2F59-6AFE-E0FA9E5F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69" y="591575"/>
            <a:ext cx="8126360" cy="623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44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356555" cy="722671"/>
          </a:xfrm>
        </p:spPr>
        <p:txBody>
          <a:bodyPr>
            <a:norm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3. “Suck it up Princess”         2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outdoor, plant, vegetable, prop root&#10;&#10;Description automatically generated">
            <a:extLst>
              <a:ext uri="{FF2B5EF4-FFF2-40B4-BE49-F238E27FC236}">
                <a16:creationId xmlns:a16="http://schemas.microsoft.com/office/drawing/2014/main" id="{0726AA5C-57A6-39BB-3240-62B5BC79C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46" y="501921"/>
            <a:ext cx="9138015" cy="63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356555" cy="722671"/>
          </a:xfrm>
        </p:spPr>
        <p:txBody>
          <a:bodyPr>
            <a:norm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3. “Suck it up Princess”         3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plant, outdoor, vegetable&#10;&#10;Description automatically generated">
            <a:extLst>
              <a:ext uri="{FF2B5EF4-FFF2-40B4-BE49-F238E27FC236}">
                <a16:creationId xmlns:a16="http://schemas.microsoft.com/office/drawing/2014/main" id="{3EE39448-A72D-D353-2631-081F084F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42" y="559456"/>
            <a:ext cx="9172115" cy="62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84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356555" cy="722671"/>
          </a:xfrm>
        </p:spPr>
        <p:txBody>
          <a:bodyPr>
            <a:norm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3. “Suck it up Princess”         4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plant, outdoor, green, vegetable&#10;&#10;Description automatically generated">
            <a:extLst>
              <a:ext uri="{FF2B5EF4-FFF2-40B4-BE49-F238E27FC236}">
                <a16:creationId xmlns:a16="http://schemas.microsoft.com/office/drawing/2014/main" id="{D0C566F1-CF67-8A69-93A5-F9D7FAA24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92" y="575187"/>
            <a:ext cx="8922414" cy="61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29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6356555" cy="722671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3. “Suck it up Princess”         Overall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plant, outdoor, green, vegetable&#10;&#10;Description automatically generated">
            <a:extLst>
              <a:ext uri="{FF2B5EF4-FFF2-40B4-BE49-F238E27FC236}">
                <a16:creationId xmlns:a16="http://schemas.microsoft.com/office/drawing/2014/main" id="{D0C566F1-CF67-8A69-93A5-F9D7FAA24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45" y="1260337"/>
            <a:ext cx="5988455" cy="4117848"/>
          </a:xfrm>
          <a:prstGeom prst="rect">
            <a:avLst/>
          </a:prstGeom>
        </p:spPr>
      </p:pic>
      <p:pic>
        <p:nvPicPr>
          <p:cNvPr id="4" name="Picture 3" descr="A picture containing outdoor, plant, vegetable, root&#10;&#10;Description automatically generated">
            <a:extLst>
              <a:ext uri="{FF2B5EF4-FFF2-40B4-BE49-F238E27FC236}">
                <a16:creationId xmlns:a16="http://schemas.microsoft.com/office/drawing/2014/main" id="{0D3B2344-3B72-511E-2D36-86B87C838A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7" y="1260337"/>
            <a:ext cx="5559552" cy="4117848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8C50FF5-FFDD-FDD5-3796-36EFFF083BB5}"/>
              </a:ext>
            </a:extLst>
          </p:cNvPr>
          <p:cNvSpPr/>
          <p:nvPr/>
        </p:nvSpPr>
        <p:spPr>
          <a:xfrm>
            <a:off x="4707970" y="2123768"/>
            <a:ext cx="2521974" cy="1489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8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"/>
            <a:ext cx="12192000" cy="1364973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Plant Growth Laws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4" y="1541704"/>
            <a:ext cx="11251096" cy="4666938"/>
          </a:xfrm>
        </p:spPr>
        <p:txBody>
          <a:bodyPr>
            <a:norm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4.  pH affects uptake of nutrients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0618" y="592689"/>
            <a:ext cx="2459833" cy="1898719"/>
          </a:xfrm>
        </p:spPr>
        <p:txBody>
          <a:bodyPr>
            <a:noAutofit/>
          </a:bodyPr>
          <a:lstStyle/>
          <a:p>
            <a:r>
              <a:rPr lang="en-AU" sz="15000" dirty="0">
                <a:solidFill>
                  <a:srgbClr val="FFFF00"/>
                </a:solidFill>
              </a:rPr>
              <a:t>pH</a:t>
            </a:r>
          </a:p>
        </p:txBody>
      </p:sp>
      <p:pic>
        <p:nvPicPr>
          <p:cNvPr id="4" name="Content Placeholder 3" descr="http://3.bp.blogspot.com/--4Wj4WWFADI/TfHzRZ13izI/AAAAAAAAAnM/7eAtJapQpUE/s400/phdiagram.gif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81213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214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660" y="274637"/>
            <a:ext cx="3313044" cy="2879379"/>
          </a:xfrm>
        </p:spPr>
        <p:txBody>
          <a:bodyPr>
            <a:noAutofit/>
          </a:bodyPr>
          <a:lstStyle/>
          <a:p>
            <a:r>
              <a:rPr lang="en-AU" sz="6000" b="1" dirty="0">
                <a:solidFill>
                  <a:srgbClr val="FFFF00"/>
                </a:solidFill>
              </a:rPr>
              <a:t>pH and nutrient uptake</a:t>
            </a:r>
          </a:p>
        </p:txBody>
      </p:sp>
      <p:pic>
        <p:nvPicPr>
          <p:cNvPr id="4" name="Content Placeholder 3" descr="http://www.smart-fertilizer.com/loadedFiles/nutrient%20availability%20ph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6632"/>
            <a:ext cx="6912768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539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"/>
            <a:ext cx="12192000" cy="1364973"/>
          </a:xfrm>
        </p:spPr>
        <p:txBody>
          <a:bodyPr>
            <a:normAutofit/>
          </a:bodyPr>
          <a:lstStyle/>
          <a:p>
            <a:r>
              <a:rPr lang="en-AU" sz="8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Plant Growth Laws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04" y="1541704"/>
            <a:ext cx="11251096" cy="2509791"/>
          </a:xfrm>
        </p:spPr>
        <p:txBody>
          <a:bodyPr>
            <a:normAutofit/>
          </a:bodyPr>
          <a:lstStyle/>
          <a:p>
            <a:pPr marL="742950" indent="-742950" algn="l">
              <a:buAutoNum type="arabicPeriod" startAt="4"/>
            </a:pPr>
            <a:r>
              <a:rPr lang="en-AU" sz="4000" dirty="0">
                <a:solidFill>
                  <a:schemeClr val="bg1"/>
                </a:solidFill>
              </a:rPr>
              <a:t>pH affects uptake of nutrients</a:t>
            </a:r>
          </a:p>
          <a:p>
            <a:pPr marL="742950" indent="-742950" algn="l">
              <a:buAutoNum type="arabicPeriod" startAt="4"/>
            </a:pPr>
            <a:endParaRPr lang="en-AU" sz="4000" dirty="0">
              <a:solidFill>
                <a:schemeClr val="bg1"/>
              </a:solidFill>
            </a:endParaRPr>
          </a:p>
          <a:p>
            <a:pPr lvl="2" algn="l"/>
            <a:r>
              <a:rPr lang="en-AU" sz="6000" dirty="0">
                <a:solidFill>
                  <a:schemeClr val="bg1"/>
                </a:solidFill>
              </a:rPr>
              <a:t>To adjust or not to adjust?</a:t>
            </a:r>
          </a:p>
          <a:p>
            <a:pPr algn="l"/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4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food, plate, indoor, dessert&#10;&#10;Description automatically generated">
            <a:extLst>
              <a:ext uri="{FF2B5EF4-FFF2-40B4-BE49-F238E27FC236}">
                <a16:creationId xmlns:a16="http://schemas.microsoft.com/office/drawing/2014/main" id="{C57B2E36-F73F-46D3-8753-19B22C896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1" b="52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732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0"/>
            <a:ext cx="8441635" cy="1052736"/>
          </a:xfrm>
        </p:spPr>
        <p:txBody>
          <a:bodyPr>
            <a:normAutofit/>
          </a:bodyPr>
          <a:lstStyle/>
          <a:p>
            <a:pPr algn="ctr"/>
            <a:r>
              <a:rPr lang="en-AU" sz="5400" b="1" u="sng" dirty="0">
                <a:solidFill>
                  <a:srgbClr val="FFFF00"/>
                </a:solidFill>
              </a:rPr>
              <a:t>How to fertilise.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9" y="1378226"/>
            <a:ext cx="11739715" cy="5075110"/>
          </a:xfrm>
        </p:spPr>
        <p:txBody>
          <a:bodyPr>
            <a:normAutofit lnSpcReduction="10000"/>
          </a:bodyPr>
          <a:lstStyle/>
          <a:p>
            <a:r>
              <a:rPr lang="en-AU" sz="4000" dirty="0">
                <a:solidFill>
                  <a:srgbClr val="FFFF00"/>
                </a:solidFill>
              </a:rPr>
              <a:t>Water soluble fertiliser</a:t>
            </a:r>
          </a:p>
          <a:p>
            <a:pPr lvl="1"/>
            <a:r>
              <a:rPr lang="en-AU" sz="3600" dirty="0">
                <a:solidFill>
                  <a:srgbClr val="FFFF00"/>
                </a:solidFill>
              </a:rPr>
              <a:t>Water first???  </a:t>
            </a:r>
          </a:p>
          <a:p>
            <a:pPr lvl="1"/>
            <a:r>
              <a:rPr lang="en-AU" sz="3600" dirty="0">
                <a:solidFill>
                  <a:srgbClr val="FFFF00"/>
                </a:solidFill>
              </a:rPr>
              <a:t>When  --  morning, noon or night?</a:t>
            </a:r>
          </a:p>
          <a:p>
            <a:r>
              <a:rPr lang="en-AU" sz="4000" dirty="0">
                <a:solidFill>
                  <a:srgbClr val="FFFF00"/>
                </a:solidFill>
              </a:rPr>
              <a:t>Slow release fertilisers</a:t>
            </a:r>
          </a:p>
          <a:p>
            <a:r>
              <a:rPr lang="en-AU" sz="4000" dirty="0">
                <a:solidFill>
                  <a:srgbClr val="FFFF00"/>
                </a:solidFill>
              </a:rPr>
              <a:t>Solid stuff</a:t>
            </a:r>
          </a:p>
          <a:p>
            <a:r>
              <a:rPr lang="en-AU" sz="4000" dirty="0">
                <a:solidFill>
                  <a:srgbClr val="FFFF00"/>
                </a:solidFill>
              </a:rPr>
              <a:t>Inorganic (e.g.GF9) and/or Organic (e.g. </a:t>
            </a:r>
            <a:r>
              <a:rPr lang="en-AU" sz="4000" dirty="0" err="1">
                <a:solidFill>
                  <a:srgbClr val="FFFF00"/>
                </a:solidFill>
              </a:rPr>
              <a:t>Seasol</a:t>
            </a:r>
            <a:r>
              <a:rPr lang="en-AU" sz="4000" dirty="0">
                <a:solidFill>
                  <a:srgbClr val="FFFF00"/>
                </a:solidFill>
              </a:rPr>
              <a:t>)</a:t>
            </a:r>
          </a:p>
          <a:p>
            <a:r>
              <a:rPr lang="en-AU" sz="4000" dirty="0">
                <a:solidFill>
                  <a:srgbClr val="FFFF00"/>
                </a:solidFill>
              </a:rPr>
              <a:t>Use a spreader?</a:t>
            </a:r>
          </a:p>
          <a:p>
            <a:r>
              <a:rPr lang="en-AU" sz="4000" dirty="0">
                <a:solidFill>
                  <a:srgbClr val="FFFF00"/>
                </a:solidFill>
              </a:rPr>
              <a:t>Chelated Trace Elements?</a:t>
            </a:r>
          </a:p>
          <a:p>
            <a:endParaRPr lang="en-A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0"/>
            <a:ext cx="8441635" cy="1052736"/>
          </a:xfrm>
        </p:spPr>
        <p:txBody>
          <a:bodyPr>
            <a:normAutofit/>
          </a:bodyPr>
          <a:lstStyle/>
          <a:p>
            <a:pPr algn="ctr"/>
            <a:r>
              <a:rPr lang="en-AU" sz="5400" b="1" u="sng" dirty="0">
                <a:solidFill>
                  <a:srgbClr val="FFFF00"/>
                </a:solidFill>
              </a:rPr>
              <a:t>Chelated Trace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219" y="928468"/>
            <a:ext cx="11739715" cy="2021209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  <a:latin typeface="Arial Black" panose="020B0A04020102020204" pitchFamily="34" charset="0"/>
              </a:rPr>
              <a:t>Encapsulating the micro nutrient.</a:t>
            </a:r>
          </a:p>
          <a:p>
            <a:r>
              <a:rPr lang="en-AU" dirty="0">
                <a:solidFill>
                  <a:schemeClr val="bg1"/>
                </a:solidFill>
                <a:latin typeface="Arial Black" panose="020B0A04020102020204" pitchFamily="34" charset="0"/>
              </a:rPr>
              <a:t>Nutrients are then more readily available for the plant to uptake. </a:t>
            </a:r>
          </a:p>
          <a:p>
            <a:r>
              <a:rPr lang="en-AU" b="1" dirty="0">
                <a:solidFill>
                  <a:schemeClr val="bg1"/>
                </a:solidFill>
                <a:latin typeface="Arial Black" panose="020B0A04020102020204" pitchFamily="34" charset="0"/>
              </a:rPr>
              <a:t>Ethylenediaminetetraacetic Acid (EDTA)</a:t>
            </a:r>
          </a:p>
          <a:p>
            <a:endParaRPr lang="en-AU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F24CE4-C235-29AD-3162-B5CFE472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29" y="3127797"/>
            <a:ext cx="9837174" cy="37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314" y="0"/>
            <a:ext cx="11224590" cy="1091381"/>
          </a:xfrm>
        </p:spPr>
        <p:txBody>
          <a:bodyPr>
            <a:normAutofit/>
          </a:bodyPr>
          <a:lstStyle/>
          <a:p>
            <a:pPr algn="ctr"/>
            <a:r>
              <a:rPr lang="en-AU" sz="6600" b="1" dirty="0">
                <a:solidFill>
                  <a:srgbClr val="FFC000"/>
                </a:solidFill>
              </a:rPr>
              <a:t>In conclusion: Simply .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91381"/>
            <a:ext cx="12192000" cy="5587024"/>
          </a:xfrm>
        </p:spPr>
        <p:txBody>
          <a:bodyPr>
            <a:normAutofit/>
          </a:bodyPr>
          <a:lstStyle/>
          <a:p>
            <a:pPr marL="914400" indent="-914400">
              <a:buAutoNum type="arabicPeriod"/>
            </a:pPr>
            <a:r>
              <a:rPr lang="en-AU" sz="4400" b="1" dirty="0">
                <a:solidFill>
                  <a:schemeClr val="bg1"/>
                </a:solidFill>
              </a:rPr>
              <a:t>Fertilise your orchids.</a:t>
            </a:r>
          </a:p>
          <a:p>
            <a:pPr marL="914400" indent="-914400">
              <a:buAutoNum type="arabicPeriod"/>
            </a:pPr>
            <a:r>
              <a:rPr lang="en-AU" sz="4400" b="1" dirty="0">
                <a:solidFill>
                  <a:schemeClr val="bg1"/>
                </a:solidFill>
              </a:rPr>
              <a:t>Fertilise regularly (Weekly?   Written Plan?)</a:t>
            </a:r>
          </a:p>
          <a:p>
            <a:pPr marL="914400" indent="-914400">
              <a:buAutoNum type="arabicPeriod"/>
            </a:pPr>
            <a:r>
              <a:rPr lang="en-AU" sz="4400" b="1" dirty="0">
                <a:solidFill>
                  <a:schemeClr val="bg1"/>
                </a:solidFill>
              </a:rPr>
              <a:t>Feed orchids a variety of fertilisers</a:t>
            </a:r>
          </a:p>
          <a:p>
            <a:pPr lvl="1"/>
            <a:r>
              <a:rPr lang="en-AU" sz="4000" b="1" dirty="0">
                <a:solidFill>
                  <a:schemeClr val="bg1"/>
                </a:solidFill>
              </a:rPr>
              <a:t>N  P  K  -- Usually also contain trace elements</a:t>
            </a:r>
          </a:p>
          <a:p>
            <a:pPr lvl="1"/>
            <a:r>
              <a:rPr lang="en-AU" sz="4000" b="1" dirty="0">
                <a:solidFill>
                  <a:schemeClr val="bg1"/>
                </a:solidFill>
              </a:rPr>
              <a:t>Calcium </a:t>
            </a:r>
          </a:p>
          <a:p>
            <a:pPr lvl="1"/>
            <a:r>
              <a:rPr lang="en-AU" sz="4000" b="1" dirty="0">
                <a:solidFill>
                  <a:schemeClr val="bg1"/>
                </a:solidFill>
              </a:rPr>
              <a:t>Magnesium</a:t>
            </a:r>
          </a:p>
          <a:p>
            <a:pPr lvl="1"/>
            <a:r>
              <a:rPr lang="en-AU" sz="4000" b="1" dirty="0">
                <a:solidFill>
                  <a:schemeClr val="bg1"/>
                </a:solidFill>
              </a:rPr>
              <a:t>Hormones</a:t>
            </a:r>
          </a:p>
          <a:p>
            <a:pPr lvl="1"/>
            <a:r>
              <a:rPr lang="en-AU" sz="4000" b="1" dirty="0">
                <a:solidFill>
                  <a:schemeClr val="bg1"/>
                </a:solidFill>
              </a:rPr>
              <a:t>Stimulants</a:t>
            </a:r>
          </a:p>
          <a:p>
            <a:pPr marL="914400" indent="-914400">
              <a:buAutoNum type="arabicPeriod"/>
            </a:pPr>
            <a:endParaRPr lang="en-AU" sz="4800" b="1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A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E426-F7A1-451F-BA8D-84F40C303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1" y="0"/>
            <a:ext cx="12059478" cy="947990"/>
          </a:xfrm>
        </p:spPr>
        <p:txBody>
          <a:bodyPr>
            <a:normAutofit fontScale="90000"/>
          </a:bodyPr>
          <a:lstStyle/>
          <a:p>
            <a:r>
              <a:rPr lang="en-AU" sz="6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Feeding your orchids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6CA49-7D67-498A-B0AC-F0161ADBD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9291" y="5288513"/>
            <a:ext cx="3941461" cy="1569487"/>
          </a:xfrm>
        </p:spPr>
        <p:txBody>
          <a:bodyPr/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Jeff Knowles</a:t>
            </a:r>
          </a:p>
          <a:p>
            <a:pPr algn="l"/>
            <a:r>
              <a:rPr lang="en-AU" dirty="0">
                <a:solidFill>
                  <a:schemeClr val="bg1"/>
                </a:solidFill>
              </a:rPr>
              <a:t>Townsville Orchid Society Inc.</a:t>
            </a:r>
          </a:p>
          <a:p>
            <a:pPr algn="l"/>
            <a:r>
              <a:rPr lang="en-AU" dirty="0">
                <a:solidFill>
                  <a:schemeClr val="bg1"/>
                </a:solidFill>
              </a:rPr>
              <a:t>May, 2022</a:t>
            </a:r>
          </a:p>
        </p:txBody>
      </p:sp>
      <p:pic>
        <p:nvPicPr>
          <p:cNvPr id="4" name="Content Placeholder 3" descr="Resize of Rose  Coelogyne.jpg">
            <a:extLst>
              <a:ext uri="{FF2B5EF4-FFF2-40B4-BE49-F238E27FC236}">
                <a16:creationId xmlns:a16="http://schemas.microsoft.com/office/drawing/2014/main" id="{448B1A47-FFF6-B7BB-54B1-EA96C6B23E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0539" y="947989"/>
            <a:ext cx="3941461" cy="5931899"/>
          </a:xfrm>
          <a:prstGeom prst="rect">
            <a:avLst/>
          </a:prstGeom>
        </p:spPr>
      </p:pic>
      <p:pic>
        <p:nvPicPr>
          <p:cNvPr id="5" name="Content Placeholder 3" descr="Coelogyne rochussenii_1 (2).jpg">
            <a:extLst>
              <a:ext uri="{FF2B5EF4-FFF2-40B4-BE49-F238E27FC236}">
                <a16:creationId xmlns:a16="http://schemas.microsoft.com/office/drawing/2014/main" id="{5268BBC9-91B6-1C25-28E9-B8B6E93467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5091"/>
            <a:ext cx="4453030" cy="5932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0551F4-65A1-A0AC-4E36-40358A95B7C6}"/>
              </a:ext>
            </a:extLst>
          </p:cNvPr>
          <p:cNvSpPr txBox="1"/>
          <p:nvPr/>
        </p:nvSpPr>
        <p:spPr>
          <a:xfrm>
            <a:off x="4673530" y="1246819"/>
            <a:ext cx="36329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i="1" dirty="0" err="1">
                <a:solidFill>
                  <a:srgbClr val="FFFF00"/>
                </a:solidFill>
              </a:rPr>
              <a:t>Coel</a:t>
            </a:r>
            <a:r>
              <a:rPr lang="en-AU" sz="3200" b="1" i="1" dirty="0">
                <a:solidFill>
                  <a:srgbClr val="FFFF00"/>
                </a:solidFill>
              </a:rPr>
              <a:t>. </a:t>
            </a:r>
            <a:r>
              <a:rPr lang="en-AU" sz="3200" b="1" i="1" dirty="0" err="1">
                <a:solidFill>
                  <a:srgbClr val="FFFF00"/>
                </a:solidFill>
              </a:rPr>
              <a:t>rochussenii</a:t>
            </a:r>
            <a:r>
              <a:rPr lang="en-AU" sz="3200" b="1" i="1" dirty="0">
                <a:solidFill>
                  <a:srgbClr val="FFFF00"/>
                </a:solidFill>
              </a:rPr>
              <a:t> ‘Joy’ FCC-ACE/AOC</a:t>
            </a:r>
            <a:endParaRPr lang="en-AU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F6D63-05D5-1C50-C3A4-1DFBB2C663DD}"/>
              </a:ext>
            </a:extLst>
          </p:cNvPr>
          <p:cNvSpPr txBox="1"/>
          <p:nvPr/>
        </p:nvSpPr>
        <p:spPr>
          <a:xfrm>
            <a:off x="4453030" y="3142343"/>
            <a:ext cx="39414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400" b="1" i="1" dirty="0">
                <a:solidFill>
                  <a:srgbClr val="FFFF00"/>
                </a:solidFill>
              </a:rPr>
              <a:t>2004   to   2010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3163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kitchen, preparing, ceiling&#10;&#10;Description automatically generated">
            <a:extLst>
              <a:ext uri="{FF2B5EF4-FFF2-40B4-BE49-F238E27FC236}">
                <a16:creationId xmlns:a16="http://schemas.microsoft.com/office/drawing/2014/main" id="{B35BD4CE-9582-4FA9-9AC6-A58FEDD2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food, indoor, dish, salad&#10;&#10;Description automatically generated">
            <a:extLst>
              <a:ext uri="{FF2B5EF4-FFF2-40B4-BE49-F238E27FC236}">
                <a16:creationId xmlns:a16="http://schemas.microsoft.com/office/drawing/2014/main" id="{C0AB7648-34EE-4A0D-AAF7-7D9FAFF9A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5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cake, table, indoor, decorated&#10;&#10;Description automatically generated">
            <a:extLst>
              <a:ext uri="{FF2B5EF4-FFF2-40B4-BE49-F238E27FC236}">
                <a16:creationId xmlns:a16="http://schemas.microsoft.com/office/drawing/2014/main" id="{C3C0D015-4FC0-4BB7-9943-832DF77C7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60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up, coffee, table, plate&#10;&#10;Description automatically generated">
            <a:extLst>
              <a:ext uri="{FF2B5EF4-FFF2-40B4-BE49-F238E27FC236}">
                <a16:creationId xmlns:a16="http://schemas.microsoft.com/office/drawing/2014/main" id="{E7320E86-CF7A-45E1-AB3D-917C08311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61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8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1026</Words>
  <Application>Microsoft Office PowerPoint</Application>
  <PresentationFormat>Widescreen</PresentationFormat>
  <Paragraphs>163</Paragraphs>
  <Slides>53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Arial Black</vt:lpstr>
      <vt:lpstr>Arial Rounded MT Bold</vt:lpstr>
      <vt:lpstr>Calibri</vt:lpstr>
      <vt:lpstr>Calibri Light</vt:lpstr>
      <vt:lpstr>Office Theme</vt:lpstr>
      <vt:lpstr>PowerPoint Presentation</vt:lpstr>
      <vt:lpstr>FOOD!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 you grow your orchids for . . .</vt:lpstr>
      <vt:lpstr>Will fertiliser make a difference?</vt:lpstr>
      <vt:lpstr>Some research findings</vt:lpstr>
      <vt:lpstr>Or – simply put . . .</vt:lpstr>
      <vt:lpstr>PowerPoint Presentation</vt:lpstr>
      <vt:lpstr>Menu – main courses</vt:lpstr>
      <vt:lpstr>Macro-nutrients</vt:lpstr>
      <vt:lpstr>Care with NPK</vt:lpstr>
      <vt:lpstr>Care with NPK</vt:lpstr>
      <vt:lpstr>Macro-nutrients</vt:lpstr>
      <vt:lpstr>PowerPoint Presentation</vt:lpstr>
      <vt:lpstr>Nitrogen - 3 forms in fertilisers</vt:lpstr>
      <vt:lpstr>Nitrogen - 3 forms in fertilisers</vt:lpstr>
      <vt:lpstr>Minor nutrients</vt:lpstr>
      <vt:lpstr>PowerPoint Presentation</vt:lpstr>
      <vt:lpstr>Minor nutrients – Ca, Mg, S</vt:lpstr>
      <vt:lpstr>Minor nutrients</vt:lpstr>
      <vt:lpstr>Micro Nutrients  (trace elements  -  TE)</vt:lpstr>
      <vt:lpstr>PowerPoint Presentation</vt:lpstr>
      <vt:lpstr>Minor nutrients (TE)  - Fe, Mn, Zn, Cu, B, Mo</vt:lpstr>
      <vt:lpstr>Menu – dessert</vt:lpstr>
      <vt:lpstr>Growth hormones</vt:lpstr>
      <vt:lpstr>Growth hormones</vt:lpstr>
      <vt:lpstr>Growth Promoter</vt:lpstr>
      <vt:lpstr>Plant Growth Laws</vt:lpstr>
      <vt:lpstr>Plant Growth Laws</vt:lpstr>
      <vt:lpstr>Plant Growth Laws</vt:lpstr>
      <vt:lpstr>PowerPoint Presentation</vt:lpstr>
      <vt:lpstr>How to calculate the ppm of Nitrogen?</vt:lpstr>
      <vt:lpstr>Plant Growth Laws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 Growth Laws</vt:lpstr>
      <vt:lpstr>pH</vt:lpstr>
      <vt:lpstr>pH and nutrient uptake</vt:lpstr>
      <vt:lpstr>Plant Growth Laws</vt:lpstr>
      <vt:lpstr>How to fertilise.</vt:lpstr>
      <vt:lpstr>Chelated Trace Elements</vt:lpstr>
      <vt:lpstr>In conclusion: Simply . . . .</vt:lpstr>
      <vt:lpstr>Feeding your orchids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Feeding your orchids</dc:title>
  <dc:creator>Townsville Orchid Society</dc:creator>
  <cp:lastModifiedBy>Townsville Orchid Society</cp:lastModifiedBy>
  <cp:revision>115</cp:revision>
  <dcterms:created xsi:type="dcterms:W3CDTF">2021-12-01T03:55:35Z</dcterms:created>
  <dcterms:modified xsi:type="dcterms:W3CDTF">2022-05-22T00:51:09Z</dcterms:modified>
</cp:coreProperties>
</file>